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70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237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0012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78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0707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40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254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081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52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8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6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974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9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721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97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76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26F39-059E-4E13-885B-C62C4FD6F7C4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563AEDC-7EEE-44E0-90ED-E0760B2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98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AE695-914A-4D23-AD39-BDF85364F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261006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Nursing Case.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Name.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 affiliation.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Date.</a:t>
            </a:r>
          </a:p>
        </p:txBody>
      </p:sp>
    </p:spTree>
    <p:extLst>
      <p:ext uri="{BB962C8B-B14F-4D97-AF65-F5344CB8AC3E}">
        <p14:creationId xmlns:p14="http://schemas.microsoft.com/office/powerpoint/2010/main" val="3763482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C6ED2-F9C3-4F0A-9228-89FCD6108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D15AE-7178-4514-9B4B-98BAFF7F8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3499"/>
            <a:ext cx="10515600" cy="3374264"/>
          </a:xfrm>
        </p:spPr>
        <p:txBody>
          <a:bodyPr/>
          <a:lstStyle/>
          <a:p>
            <a:pPr algn="ctr"/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Egerman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R. S., &amp;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Sibai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B. M. (1999). HELLP syndrome. </a:t>
            </a:r>
            <a:r>
              <a:rPr lang="en-US" b="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Clinical obstetrics and gynecology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(2), 381-389.</a:t>
            </a:r>
          </a:p>
          <a:p>
            <a:pPr algn="ctr"/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Haram, K., Svendsen, E., &amp;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Abildgaard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U. (2009). The HELLP syndrome: clinical issues and management. A review. </a:t>
            </a:r>
            <a:r>
              <a:rPr lang="en-US" b="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BMC pregnancy and childbirth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(1), 1-15.</a:t>
            </a:r>
            <a:endParaRPr lang="en-US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Geary, M. (1997). The HELLP syndrome. </a:t>
            </a:r>
            <a:r>
              <a:rPr lang="en-US" b="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BJOG: An International Journal of Obstetrics &amp; </a:t>
            </a:r>
            <a:r>
              <a:rPr lang="en-US" b="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Gynaecology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104</a:t>
            </a:r>
            <a:r>
              <a:rPr lang="en-US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(8), 887-891.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76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9E24F-514D-4491-9BF3-B8CAA732C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Scenario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EA033-4F0F-4103-BAC3-F25AE09D4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US" sz="2400" b="0" i="0" dirty="0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30-year-old female who is 33 weeks gestation is brought to the OB clinic by her significant other. She reports having severe epigastric and RUQ abdominal pain, decreased urination, a horrible headache and seeing “spots.” She is positive for opiates. </a:t>
            </a:r>
          </a:p>
          <a:p>
            <a:pPr algn="ctr"/>
            <a:r>
              <a:rPr lang="en-US" sz="2400" b="1" i="0" dirty="0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Medications: </a:t>
            </a:r>
          </a:p>
          <a:p>
            <a:pPr marL="0" indent="0" algn="ctr">
              <a:buNone/>
            </a:pPr>
            <a:r>
              <a:rPr lang="en-US" sz="2400" b="0" i="0" dirty="0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Methyldopa (</a:t>
            </a:r>
            <a:r>
              <a:rPr lang="en-US" sz="2400" b="0" i="0" dirty="0" err="1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Aldomet</a:t>
            </a:r>
            <a:r>
              <a:rPr lang="en-US" sz="2400" b="0" i="0" dirty="0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300mg po </a:t>
            </a:r>
            <a:r>
              <a:rPr lang="en-US" sz="2400" b="0" i="0" dirty="0" err="1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</a:t>
            </a:r>
            <a:endParaRPr lang="en-US" sz="2400" b="0" i="0" dirty="0">
              <a:solidFill>
                <a:srgbClr val="50515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0" i="0" dirty="0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• Levothyroxine (Synthroid) 175 mcg po </a:t>
            </a:r>
            <a:r>
              <a:rPr lang="en-US" sz="2400" b="0" i="0" dirty="0" err="1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qd</a:t>
            </a:r>
            <a:endParaRPr lang="en-US" sz="2400" b="0" i="0" dirty="0">
              <a:solidFill>
                <a:srgbClr val="50515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0" i="0" dirty="0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• </a:t>
            </a:r>
            <a:r>
              <a:rPr lang="en-US" sz="2400" b="0" i="0" dirty="0" err="1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Raltegravir</a:t>
            </a:r>
            <a:r>
              <a:rPr lang="en-US" sz="2400" b="0" i="0" dirty="0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0" i="0" dirty="0" err="1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Isentress</a:t>
            </a:r>
            <a:r>
              <a:rPr lang="en-US" sz="2400" b="0" i="0" dirty="0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400 mg bid</a:t>
            </a:r>
          </a:p>
          <a:p>
            <a:pPr marL="0" indent="0" algn="ctr">
              <a:buNone/>
            </a:pPr>
            <a:r>
              <a:rPr lang="en-US" sz="2400" b="0" i="0" dirty="0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• Tenofovir (</a:t>
            </a:r>
            <a:r>
              <a:rPr lang="en-US" sz="2400" b="0" i="0" dirty="0" err="1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Viread</a:t>
            </a:r>
            <a:r>
              <a:rPr lang="en-US" sz="2400" b="0" i="0" dirty="0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300 mg bid </a:t>
            </a:r>
          </a:p>
          <a:p>
            <a:pPr marL="0" indent="0" algn="ctr">
              <a:buNone/>
            </a:pPr>
            <a:r>
              <a:rPr lang="en-US" sz="2400" b="0" i="0" dirty="0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Emtricitabine (</a:t>
            </a:r>
            <a:r>
              <a:rPr lang="en-US" sz="2400" b="0" i="0" dirty="0" err="1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Emtriva</a:t>
            </a:r>
            <a:r>
              <a:rPr lang="en-US" sz="2400" b="0" i="0" dirty="0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200 mg bid</a:t>
            </a:r>
          </a:p>
          <a:p>
            <a:pPr marL="0" indent="0" algn="ctr">
              <a:buNone/>
            </a:pPr>
            <a:r>
              <a:rPr lang="en-US" sz="2400" b="0" i="0" dirty="0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• Multi-vitamin 1po q • Folic acid 1mg po </a:t>
            </a:r>
            <a:r>
              <a:rPr lang="en-US" sz="2400" b="0" i="0" dirty="0" err="1">
                <a:solidFill>
                  <a:srgbClr val="505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qd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418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A1B32-E60E-4F70-82E5-F21B8922C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5F141-A253-4A58-A06E-0BEE6DA8C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Epigastric pain may be caused by abnormalities in the liver. For instance, enlargement of the liver or hypertrophy. This enlargement of the liver causes reduced urine. 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Excessive abdominal pain may be caused by acid reflux that extends to the chest when a person lies down indicating that the liver of a mother has been affected showing the HELLP syndrome may be developing.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123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B8349-152C-48C9-B706-352DC24DC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Pathology.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BAD7A-3AEA-4D0A-A122-192AF34EF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1531"/>
            <a:ext cx="10515600" cy="3575431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HELLP syndrome is characterized by hemolytic anemia and liver dysfunction. It develops in the second and third trimester of pregnancy.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risk factors of HELLP syndrome involves a history of preeclampsia, high blood pressure, having diabetes, previous pregnancies, being obese, and being African-American. </a:t>
            </a:r>
          </a:p>
        </p:txBody>
      </p:sp>
    </p:spTree>
    <p:extLst>
      <p:ext uri="{BB962C8B-B14F-4D97-AF65-F5344CB8AC3E}">
        <p14:creationId xmlns:p14="http://schemas.microsoft.com/office/powerpoint/2010/main" val="2937996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FB384-0BD1-4499-AC13-79E693A6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manifestation.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790C9-BDA6-4CB6-BDD0-081A35AC7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7137"/>
            <a:ext cx="10515600" cy="3639825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The signs and symptoms involve right upper side abdominal pains, severe headaches, high blood pressure, nausea, vomiting, and swelling. </a:t>
            </a:r>
          </a:p>
          <a:p>
            <a:pPr algn="ctr"/>
            <a:r>
              <a:rPr lang="en-US" sz="3200" dirty="0"/>
              <a:t>Other symptoms involve fatigue, blurred vision, seeing spots, sudden weight gain, chest pains, and generally feeling unwell. </a:t>
            </a:r>
          </a:p>
        </p:txBody>
      </p:sp>
    </p:spTree>
    <p:extLst>
      <p:ext uri="{BB962C8B-B14F-4D97-AF65-F5344CB8AC3E}">
        <p14:creationId xmlns:p14="http://schemas.microsoft.com/office/powerpoint/2010/main" val="333791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46844-EEED-4EF7-80DD-B08A52168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Diagnostic test.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64BB7-1914-40EB-86E3-AAEAA882F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3651"/>
            <a:ext cx="10515600" cy="4013312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tests are done to determine the level of platelets, live enzymes, and the red blood cells count. 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Urine tests are done to check for abnormalities of proteins in the urine.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MRI Is done to determine whether there is bleeding in the liver. </a:t>
            </a:r>
          </a:p>
        </p:txBody>
      </p:sp>
    </p:spTree>
    <p:extLst>
      <p:ext uri="{BB962C8B-B14F-4D97-AF65-F5344CB8AC3E}">
        <p14:creationId xmlns:p14="http://schemas.microsoft.com/office/powerpoint/2010/main" val="3409536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EACB0-C1A4-4F50-BB80-4F95CFB65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Rationale for abnormal data.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D431F-FBF2-4F98-8E64-C02669513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Platelet count of less than 50,000/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AST count of greater that 70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/l, and LDH of greater that 600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/l show severe HELLP syndrome. 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Incidence of bleeding of 13% or more shows severe case of HELLP syndrome. 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Abrupt and noticeable weight gain in the third trimester shows a lot of fluid retention in the liver. 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HCT/Hb levels of less than 3 indicates hemoconcentration. </a:t>
            </a:r>
          </a:p>
        </p:txBody>
      </p:sp>
    </p:spTree>
    <p:extLst>
      <p:ext uri="{BB962C8B-B14F-4D97-AF65-F5344CB8AC3E}">
        <p14:creationId xmlns:p14="http://schemas.microsoft.com/office/powerpoint/2010/main" val="1278107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44908-7F8E-4B62-97EE-AF8635A74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Guidelines to support care plan.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FBC56-FCED-429F-8C7B-029A98FB2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1227"/>
            <a:ext cx="10515600" cy="3755735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Ensuring that the patients engages in therapeutic regimen and monitoring.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Patients comprehends and verbalizes the need for close monitoring. 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Ensuring that the patient is free of signs and symptoms of HELLP syndrome.</a:t>
            </a:r>
          </a:p>
        </p:txBody>
      </p:sp>
    </p:spTree>
    <p:extLst>
      <p:ext uri="{BB962C8B-B14F-4D97-AF65-F5344CB8AC3E}">
        <p14:creationId xmlns:p14="http://schemas.microsoft.com/office/powerpoint/2010/main" val="1782554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23F4B-25E2-4C08-ACD6-84B7A2CF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93E26-F2E9-47CB-98A4-D0D64F49D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HELLP syndrome treatment requires delivering of the baby even though the baby is premature. Can be done through the caesarean section surgery, labor induction, , dietary supplements, and palliative care. 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the etiology and the pathophysiology of HELLP syndrome can help reduce the problem of high blood pressure during pregnancy. </a:t>
            </a:r>
          </a:p>
        </p:txBody>
      </p:sp>
    </p:spTree>
    <p:extLst>
      <p:ext uri="{BB962C8B-B14F-4D97-AF65-F5344CB8AC3E}">
        <p14:creationId xmlns:p14="http://schemas.microsoft.com/office/powerpoint/2010/main" val="6961778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110</TotalTime>
  <Words>617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 3</vt:lpstr>
      <vt:lpstr>Facet</vt:lpstr>
      <vt:lpstr>Nursing Case. Student Name. Institution affiliation. Date.</vt:lpstr>
      <vt:lpstr>Case Scenario</vt:lpstr>
      <vt:lpstr>Etiology</vt:lpstr>
      <vt:lpstr>Pathology.</vt:lpstr>
      <vt:lpstr>Clinical manifestation.</vt:lpstr>
      <vt:lpstr>Diagnostic test.</vt:lpstr>
      <vt:lpstr>Rationale for abnormal data.</vt:lpstr>
      <vt:lpstr>Guidelines to support care plan.</vt:lpstr>
      <vt:lpstr>Conclusion.</vt:lpstr>
      <vt:lpstr>Reference.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26</cp:revision>
  <dcterms:created xsi:type="dcterms:W3CDTF">2021-06-12T05:48:20Z</dcterms:created>
  <dcterms:modified xsi:type="dcterms:W3CDTF">2021-06-12T16:03:55Z</dcterms:modified>
</cp:coreProperties>
</file>